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3" r:id="rId1"/>
  </p:sldMasterIdLst>
  <p:notesMasterIdLst>
    <p:notesMasterId r:id="rId28"/>
  </p:notesMasterIdLst>
  <p:sldIdLst>
    <p:sldId id="315" r:id="rId2"/>
    <p:sldId id="314" r:id="rId3"/>
    <p:sldId id="271" r:id="rId4"/>
    <p:sldId id="339" r:id="rId5"/>
    <p:sldId id="338" r:id="rId6"/>
    <p:sldId id="304" r:id="rId7"/>
    <p:sldId id="310" r:id="rId8"/>
    <p:sldId id="309" r:id="rId9"/>
    <p:sldId id="327" r:id="rId10"/>
    <p:sldId id="299" r:id="rId11"/>
    <p:sldId id="301" r:id="rId12"/>
    <p:sldId id="302" r:id="rId13"/>
    <p:sldId id="307" r:id="rId14"/>
    <p:sldId id="313" r:id="rId15"/>
    <p:sldId id="326" r:id="rId16"/>
    <p:sldId id="325" r:id="rId17"/>
    <p:sldId id="329" r:id="rId18"/>
    <p:sldId id="328" r:id="rId19"/>
    <p:sldId id="331" r:id="rId20"/>
    <p:sldId id="334" r:id="rId21"/>
    <p:sldId id="332" r:id="rId22"/>
    <p:sldId id="335" r:id="rId23"/>
    <p:sldId id="333" r:id="rId24"/>
    <p:sldId id="336" r:id="rId25"/>
    <p:sldId id="324" r:id="rId26"/>
    <p:sldId id="258" r:id="rId2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06" autoAdjust="0"/>
    <p:restoredTop sz="94660"/>
  </p:normalViewPr>
  <p:slideViewPr>
    <p:cSldViewPr>
      <p:cViewPr varScale="1">
        <p:scale>
          <a:sx n="72" d="100"/>
          <a:sy n="72" d="100"/>
        </p:scale>
        <p:origin x="-11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F2C00E-1164-4C2F-A703-9352BCFE1955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DFFF53-CB7B-4294-97CB-600B45D7A5C3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en-IN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7327BF-F2DC-499B-B766-F1DF49C1137D}" type="datetimeFigureOut">
              <a:rPr lang="en-IN" smtClean="0"/>
              <a:pPr/>
              <a:t>29-07-2013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AF6A7F-3363-4544-9C39-44E5B6D99931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4" r:id="rId1"/>
    <p:sldLayoutId id="2147483945" r:id="rId2"/>
    <p:sldLayoutId id="2147483946" r:id="rId3"/>
    <p:sldLayoutId id="2147483947" r:id="rId4"/>
    <p:sldLayoutId id="2147483948" r:id="rId5"/>
    <p:sldLayoutId id="2147483949" r:id="rId6"/>
    <p:sldLayoutId id="2147483950" r:id="rId7"/>
    <p:sldLayoutId id="2147483951" r:id="rId8"/>
    <p:sldLayoutId id="2147483952" r:id="rId9"/>
    <p:sldLayoutId id="2147483953" r:id="rId10"/>
    <p:sldLayoutId id="2147483954" r:id="rId11"/>
    <p:sldLayoutId id="2147483955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Special:BookSources/1-4160-2328-3" TargetMode="External"/><Relationship Id="rId2" Type="http://schemas.openxmlformats.org/officeDocument/2006/relationships/hyperlink" Target="http://en.wikipedia.org/wiki/International_Standard_Book_Number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mahaarogya.gov.in/projectandschemes/default.htm" TargetMode="External"/><Relationship Id="rId4" Type="http://schemas.openxmlformats.org/officeDocument/2006/relationships/hyperlink" Target="http://www.nihfw.org/NDC/DocumentationServices/NationalHealthProgramme/NATIONALIODINEDEFICIENCYDISORDERS.html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0544" y="404664"/>
            <a:ext cx="8062912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8000" dirty="0" smtClean="0">
                <a:latin typeface="Algerian" pitchFamily="82" charset="0"/>
              </a:rPr>
              <a:t>IODINE </a:t>
            </a:r>
            <a:endParaRPr lang="en-IN" sz="8000" dirty="0">
              <a:latin typeface="Algerian" pitchFamily="82" charset="0"/>
            </a:endParaRPr>
          </a:p>
        </p:txBody>
      </p:sp>
      <p:pic>
        <p:nvPicPr>
          <p:cNvPr id="91139" name="Picture 3" descr="C:\Users\Sony\Desktop\iodine\New folder\60001498.JPG"/>
          <p:cNvPicPr>
            <a:picLocks noChangeAspect="1" noChangeArrowheads="1"/>
          </p:cNvPicPr>
          <p:nvPr/>
        </p:nvPicPr>
        <p:blipFill>
          <a:blip r:embed="rId2" cstate="print"/>
          <a:srcRect t="6890"/>
          <a:stretch>
            <a:fillRect/>
          </a:stretch>
        </p:blipFill>
        <p:spPr bwMode="auto">
          <a:xfrm>
            <a:off x="251520" y="1556792"/>
            <a:ext cx="8568952" cy="49706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296144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Sources of iodine</a:t>
            </a:r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5040560"/>
          </a:xfrm>
        </p:spPr>
        <p:txBody>
          <a:bodyPr>
            <a:normAutofit/>
          </a:bodyPr>
          <a:lstStyle/>
          <a:p>
            <a:r>
              <a:rPr lang="en-IN" sz="2800" dirty="0" smtClean="0"/>
              <a:t>Vegetables </a:t>
            </a:r>
            <a:r>
              <a:rPr lang="en-IN" sz="2800" dirty="0" smtClean="0"/>
              <a:t>grown on iodine-rich soils</a:t>
            </a:r>
            <a:r>
              <a:rPr lang="en-IN" sz="2800" dirty="0" smtClean="0"/>
              <a:t>.</a:t>
            </a:r>
          </a:p>
          <a:p>
            <a:r>
              <a:rPr lang="en-IN" sz="2800" dirty="0" smtClean="0"/>
              <a:t> Seafood  </a:t>
            </a:r>
            <a:endParaRPr lang="en-IN" sz="2800" dirty="0" smtClean="0"/>
          </a:p>
          <a:p>
            <a:r>
              <a:rPr lang="en-IN" sz="2800" dirty="0" smtClean="0"/>
              <a:t>Dairy </a:t>
            </a:r>
            <a:r>
              <a:rPr lang="en-IN" sz="2800" dirty="0" smtClean="0"/>
              <a:t>products </a:t>
            </a:r>
          </a:p>
          <a:p>
            <a:r>
              <a:rPr lang="en-IN" sz="2800" dirty="0" smtClean="0"/>
              <a:t>Eggs</a:t>
            </a:r>
          </a:p>
          <a:p>
            <a:r>
              <a:rPr lang="en-IN" sz="2800" dirty="0" smtClean="0"/>
              <a:t>C</a:t>
            </a:r>
            <a:r>
              <a:rPr lang="en-IN" sz="2800" dirty="0" smtClean="0"/>
              <a:t>ereal grains</a:t>
            </a:r>
          </a:p>
          <a:p>
            <a:r>
              <a:rPr lang="en-IN" sz="2800" dirty="0" smtClean="0"/>
              <a:t>L</a:t>
            </a:r>
            <a:r>
              <a:rPr lang="en-IN" sz="2800" dirty="0" smtClean="0"/>
              <a:t>egumes </a:t>
            </a:r>
            <a:endParaRPr lang="en-IN" sz="2800" dirty="0" smtClean="0"/>
          </a:p>
          <a:p>
            <a:r>
              <a:rPr lang="en-IN" sz="2800" dirty="0" smtClean="0"/>
              <a:t>G</a:t>
            </a:r>
            <a:r>
              <a:rPr lang="en-IN" sz="2800" dirty="0" smtClean="0"/>
              <a:t>reen leaves(spinach</a:t>
            </a:r>
            <a:r>
              <a:rPr lang="en-IN" sz="2800" dirty="0" smtClean="0"/>
              <a:t>) </a:t>
            </a:r>
            <a:endParaRPr lang="en-IN" sz="2800" dirty="0" smtClean="0"/>
          </a:p>
          <a:p>
            <a:r>
              <a:rPr lang="en-IN" sz="2800" dirty="0" smtClean="0"/>
              <a:t>Water</a:t>
            </a:r>
          </a:p>
        </p:txBody>
      </p:sp>
      <p:pic>
        <p:nvPicPr>
          <p:cNvPr id="82946" name="Picture 2" descr="C:\Users\Sony\Desktop\iodine\New folder\552320-15710-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2060848"/>
            <a:ext cx="4608512" cy="41044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 of iodine </a:t>
            </a:r>
            <a:endParaRPr lang="en-IN" dirty="0"/>
          </a:p>
        </p:txBody>
      </p:sp>
      <p:sp>
        <p:nvSpPr>
          <p:cNvPr id="12" name="Content Placeholder 11"/>
          <p:cNvSpPr>
            <a:spLocks noGrp="1"/>
          </p:cNvSpPr>
          <p:nvPr>
            <p:ph sz="half" idx="1"/>
          </p:nvPr>
        </p:nvSpPr>
        <p:spPr>
          <a:xfrm>
            <a:off x="539552" y="4437112"/>
            <a:ext cx="7488832" cy="20882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IN" dirty="0" smtClean="0"/>
              <a:t>     Iodine deficiency is endemic in the mountainous areas with poor soil content such as the sub-Himalayan regions. This is due to iodine being washed from the soil.</a:t>
            </a:r>
          </a:p>
          <a:p>
            <a:endParaRPr lang="en-IN" dirty="0"/>
          </a:p>
        </p:txBody>
      </p:sp>
      <p:pic>
        <p:nvPicPr>
          <p:cNvPr id="63490" name="Picture 2" descr="C:\Users\Sony\Desktop\iodine\New folder\images (4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340768"/>
            <a:ext cx="5256584" cy="26642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itle 2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GOITROGENS</a:t>
            </a:r>
            <a:endParaRPr lang="en-IN" dirty="0"/>
          </a:p>
        </p:txBody>
      </p:sp>
      <p:pic>
        <p:nvPicPr>
          <p:cNvPr id="18" name="Picture Placeholder 17" descr="downloa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484784"/>
            <a:ext cx="7200800" cy="4464496"/>
          </a:xfrm>
        </p:spPr>
      </p:pic>
      <p:sp>
        <p:nvSpPr>
          <p:cNvPr id="64516" name="AutoShape 4" descr="data:image/jpeg;base64,/9j/4AAQSkZJRgABAQAAAQABAAD/2wCEAAkGBhQSERUTEhQWFRUWFhoYGBYYGBobGRseGBcXGhweGRsYGyoeHBkmGh4YIS8gJycrLSwsGx8yNjAqNSYrLCkBCQoKDgwOGg8PGiwkHyQsLCksKiwpLCksLCwsLCwsKSwsLCwsLCkpLCwsLCwpLCwsLCwsLCwsKSwsLCwsLCwsLP/AABEIAK8BHwMBIgACEQEDEQH/xAAcAAABBQEBAQAAAAAAAAAAAAAAAwQFBgcCAQj/xABAEAACAQIEBAQDBQcDAwQDAAABAhEDIQAEEjEFIkFRBhNhcTKBkQdCUqGxFCNiwdHh8HKCkjOy8SRDU6IVNET/xAAaAQACAwEBAAAAAAAAAAAAAAAAAwECBAUG/8QALREAAgIBBAEDAQcFAAAAAAAAAAECEQMSITFBBBMiUWEFIzJxgZGhFULR4fD/2gAMAwEAAhEDEQA/ANxwYMGAAwYMGAAwYMGAAwYMMuLcZpZamalZwijubk9lG7MewwAe8W4tTy1F61ZtKIJJgncgAAC5JJAA9cZpn/twioRSy40TZqjEH3IUQt4gSZvikeLfHdbOEio5NMsWFNSVRQNpsCxjck77ATirU6xMqNh7dhsN5jpvucUbb4KWbTkftwokgVqLLtLI2oX9CAbdvoTi5cG8aZTNNoo1gzxIUhkYjflDgFogzG0Y+baNEqP3bCd+vUWiBc7WJ797eZLMMHDq+gghgQDqkQbc1oImx+70tiNTCz6vwYxLg32qZ2k01SubollnlCVRIghQixM7bgi0g42HhHFaeZopWpNqRxIPX1BHRgbEdCMXUkyydjzBgwYkkMGDBgAMGDBgAMGDBgAMGDBgAMGDBgAMGDBgAMGDBgAMGDBgAMGDBgAMGDBgAMGDBgAMGDBgAMGDBgAY8Z4xTytF61YwiC8XJOwCjqxNgMfO/jrxY+fzRqEaVACohYEIpF5MfETJLD2G2ND+3DPVdGXoU7K+t3PQQAqz/wAmt1xi9RNDbkjaIPcT/IQT374o3vRRvehdaKBebmJ9SAOoFoafpE7YSYAjlsCek7kHcTeb95jcYbtX67D0MTt6++Oq4qAElSO89IIHSIM9x1xBB21QqOlpO56D6bSJjpjulVeDAYie9yI6z1sDMDCOXqEsYsBB2nbtAgHf69cPaWZA3jaCY3uNwdtrxbexxDA6oZmJVhCsCDcyBKxtGxvvMjpJxqn2IeI3c1qDkBCBUpgkDmLHXoHWdz2t+LFP4V4DzmZoiqmWU02AK+awTWpuCuohok2so2IONM8E+EaeRoryK+ZbmdyFOi3wIeirtqEajJ6iKa1Hdlox3L/OPZxFpWedh7zy9LbTPywutUzuCI7nv7bRiVmTL0PcGEVqk9sD1O+3f++Ga0QepmFJKg3G4wrho8kwR7Gxv0PpefphejMDVBPWNsRCdkimDBgwwgMGDHjMBc2AwAe4MManGKYiCWnYjbt+uGeY8TohhhEibkDckbb7g4CLJrBioZr7Q6KtpV6TkbqHGqfmRIx1lPtFotV8ooRYSwZWUE7KdrxfrgCy24MN8pn0qTpMkbjqP874cYCQwYMGAAwYMGAAwYMGAAwYMGAAwYMGAAwYMGAD55+1bjzVc/VUkEUj5SjoAInrGosb9vyxR6tWQflJkHtHT8x/fF4+17w22Wzxq708wWqKRNjKmopH+o6vUN3BxQC3Q+p/n+eF9lDiqh6Hr2+fU46zecDwom42Pfue+2BqkmNyTHefp1mLYsmX4BWoZCpmVpHU9VqJqQCaaqFRkWbhqjOyEgE/u2W0kmaJSsrmXpF2CIutmIVVUFiSdgALk+mL34D8HI1Vamfp1ANcJQI0liu5qhoYU5GkKBLEMdhea+zb7L6tNlzeaZqDQdFIAeYJEFmLSEJvywTDXjbGlUvDVIMzh6mtjqL6lDbAD7ukAAC0XNzJxnyyldQr8ydLJIZnVBCwPWB9B9Mc1KKEkwNRG4sTvHSDucI5eiqCGqM7Xl2IDnrfQALD06Y80EyaZuBvJI9iSJHy+mENjQzEIu8wJKxDHqdjdvTHFDNwsmPWRETbc2/vir8Z8fjLs6BJrCAdSkAQ2knlGpxJAAETczAk594k8b+YYNQ1GN2cswKmQIQqRTpoBqjSJM73LNWMXJ2UlkS2Nafxtl/N8pWaq+pVbyxKpqYKCzsQouehJttiuV/tg1GolOnTUrBXzXJaJUNrRAIIknSGJMRYnGU1/EpMkU5BBCghpGqdRkBRJBIgWUWWAohJeL1HAAoao6w2kC5AJn4FN1DG1uigY0KLQpzbNZqfajUGk6UVGphtRFWxBKPAYabOphWZSZGxsZXh/wBozz5VWnSNVHh1SodQQ6IcIQTpksDeV0i0NOMg4dXqF1mgDVAUDSyKIp6WQWfSFEdjtq6DEnQyuYGhdOXUI4cI1cG9hyEmUJEkgEBhvOxq56eyutm4cH8W0cxoEmm7rIRxBNyCAdiQQZG47Ym5xiVFs0B/+rrXcinVVwTq1BtKxbaCJKwCIxaMl4srUAVqJUUENDODVE9GRlPw7nS2kdAVg4mHlL+4sp/JfcznlT4jfsLse0AXJPQYrD5+tmGJdPJpAwi6lLuD94lGOgAg9JO03nEVWrftDCiKhKuuqpVAbSwIJhXsrEgHlBtFwb6XudqkqAAAvQDoFsIABtGF+d5now9m7Y/HHWz3jWbq+UFyiIz610B20Jpm5JmbFRyiTfFP4l4Ozr5cVWzFRszUdQ9GmFakFL6SRB1MES8L8hEnFrQ9hP1NiB2B/l/LHtLOMJGxkCeklgBuL9CO0ntOOVi+08sVU0OeJdGR8Y8O5jLZ2rlaSVK7qAysqEcpQNqN4WCSN9x8sMMpxKrRP/WpUmO5NRWa97qmpp91643Sq4YqKiAgoUhgCCr6dQK3BBISZH3fXDXiL0svk2ZMvl/Kp2qUzTAplC2liNKQBcMZEASTtjqYPtDHkemtxUsbW5l3AvHtagy/+sVlU/fo1pidhFLr642nwr46yueEUaqmoBLUyGRvUhXALL6iQMYaPCBr6qhziiDF6dRlWJ0r5hKzCwJYA2NsNuG5WrQrnQ4ZqJLk02Da0p/+7RI+8glilmjexMdCOSE3SYm0fT2DET4Z42M1l1qSNQ5XA6Mu/wAjZgeqsp64lsWLBgwYMABgwYMABgwYMABhi/GKYYrJkenrEXw6rVdKljsAT9MVPMVQxJkByZ7H/LxjPmyOFUBPNxgbDrgpcUOqHUjsw2Py3Hz+RxW1r6TtMeo/yML5Xj9yHFvxbAW9r4T67srZYOK8Io5qmademtRDeGGx7g7g+ovjLfF/g/hjUWbK03pvTJitSchCwkaecnzLjdRaDzWIxbOPVxmaBoCq9NqvKlWkzCGPw2EF16MtrEjeIzXgfEXUHJVxFXLuw0zuGuCD94X+jL3MGbyGoNw5XINjLg/AW4hV1U6kV0gNmIVBDsVmrAjzhsBu6kg/DONb4H4Op5fL0KJdqnk1fOVtIUFzqggAnlGomJPTtGIrJ6Fy+WRFADUfMMDqVQEnubG/YAdMOOE8RZAadQovMdEkgr6wJsTcCAIM/etnl5avS+C0fgmHzzBSdDReeQxyzewkgxaBsR648ymcdkUgEkqDqHWRNpAOntIHtjmhxFWA1MS3paNu4k3Bg9egw3yRqGnyhAFGlSXhXgABhpDFVJne8zvYmFO+BxI06q1C2tSNJG8qSbRF4NvkZj0x21ekp6j0nl3N49/lhhlsg48wuyEsdwXgQoAsVHNMn6dpLLNZ1U5WdA0cq2Ici1pgm5juD0NpHJxW4VZNFadVGpsiMl1IaCs9RDT+XcYyTjP2cLlHeo2jQ71PJOtjpXmKqdQ+PTEbzG5xplKqAqJpvCy07sYkGNza430jHHGHD0qqMQQAf4SpCypXqCPpAjqcT6j01YucLRlmX4faFjUOja7xLXgSsgCFMTMXsMDZMRcxN4WnqJkfjaFiJ2DdL7rhbh1HUtJgVuAxYQ8gkcg3JJvItYP74kMoAApU1BpawBKjlJ+JtRDCALgGymy3hTnRhoi6tAKCiIgY6tQ0+ZqEjlJOkNHMTdQDp1CYh3kswzgKULHSNOnzHpkqACCvk9lJAVxLEXEzhzUoIAAFQAXkliRBPN8Ylg1pgyxPqQjmXeYqXTqpgU4sLgFQeYXAliSFttiNafQDullKtS5WHDQS37qRYBhJbSohrDT0tsTNZfOunK1YEWIV2DHrOk0yWkEemIBKoYEFFVYmFUloF5JWKSgkCBG8GWi0plKDInMq0FNwC0ASB/8AIqgmwE6WNzeThMl2MiTPDqVHU9WmuhhuoXSAXkau0nmH+49zhZqgBE/eIK+2ofQgwPkDhLKIppvp+EEDUbajuSARIQAsAet8O+IUxCgmyc5tOrStxvsZP1wjLjlNavg3YmkhNaYZoIjc7kAGJ+f+bTjvMoElyZ3sSNpuNpNioABtYjrjnKpCkkQxULtHxteY64RzWZJaUBYUrGDdmbTIA32j3kYUoqMLfLG8seZhdOoAXUAhgAZLS1rdYJ9cByy16DUmMLVWCZgTplSQCJFlkTBAINiZ6Z5iOaQ1OxEyvPT7XiPoe2EKLGmqqYICiSPQiP8A66gO9sMf3OVTXBD3jRjua49naKOwVfMDvTdnoqxS+kimzLyhWDcq2lpInHlBs5YNXrVHSHXXVYmlUAABOswGuCFudJZSDcG+fadwEAJnqIUVAwpVgTBcMYQ7jnDiLXMi8rigcPLPqWnTJ5GYqFLVCFBDsyKJKiY027bFmx3IzbinA58k1sad4D40ilbhKlZkLUwCqGAtJygI5VJIZVMHlKAcmNOnHzhleLqrJcApDLpI+LUH17NsY3EqQ2+Lz4Y+1j99ozE6HqEaiDKjQsMSIQU5BkD4d7zZkMze0kTGfyavgxzTqAiQQQeo2x1jUNDBgwYADBgwYAIrxDW/d6Px2P8ApF2+th88V41Tset8WDxAsqtp3j3IEH6T/gxXXZV3Mmeh2tN/pjHm/FZViVW0mN+49fzxD8UzRMCbdsSNWsfvGPUbXja0T0v264j83YiJkn4pGx7evr64wZZ7UijEaQZB5jAWIZZBOoNy2EjaxuO+K99o2RJFLPUywqoNNQxDFZApuR1gyp/hK/hOLPlMu7MxkqBPM1ituhO46EDpOE+J5xRRYyzvHMjyUKxswaxB2MDqdsJxTcHfRK4ITK+ISaNBSsFqal+bYHUwH0YW9/k9qZ9QwOjXyiW6iSwXrYnafbtjKsxn3DDmKFNKlZNgoCja5AGx7De99P8ADnCzU0sswrKWqPBNxsFU83LGlYuxF7HDM/i0012TjvVbLbw7JIylAzMSIhGaAJnkvqUDYau2J3hHCHWmgcQVVQLkxCgX2Ba2+3647yVEUQEHLb4RBb5mN/XYdB2dNXbvA7W/Mk404sMY7vka5izZJY5mP5f0wyzfBaVTS2nUyNqUlVa/sR/hAPQYVFcA7rPvJ/phYVZ6/LUI/LGj2vojURua4CWjTolTKg0yoEz1psO53U7m2IDj/Dm8qojU1pF6boHM1KZLKyiSObrNxP64t/mt+EfrjipVtDKCDvaQR67jCZwi1tswtmSnhwolUCRCgaSQZNogkxpI2j4p3Fo7/aFYlVqKQZlURW080bGdP3vcmICi9z45wNH0JICE/u2/A0zoad6bH6GD74Tl2qNVqUqg/e02bcsp1IxDBSCLyCQI6HbCsOD1W02KWK2aKUY2RmYCCxsr7coBBsGBP7ybXjTIOFamVWmqhiFEnSApBFiv7umsQsEiSepJfvV8pmMzTXUNRufiY8xPaosktPSbGZ6Q7yPiBCYqk0WJnm1Sd7K6ggNAiTBi4gYjJ42SH1X0IeJxJFcxchEiAWkjW0ieYIo0BiQYksdUXx3l6yo51ICw+8zK7lp2BYDVfdvTqAMNKld3UlLoBOoMmkE/gUEqpALGWvMA7GWT11RbssnZKWl3YyRuOUXMambfoTIxncW9iis0ThNQ/sxJGmWaOYwQBpgEgfeBEgDrETiU3IP4gO2xBH6nDPKKpoJo2Nh2mGO3rv8AOeuHiU+VPRd/bDY42/2RrjskI0f+kpF5C2/0gR1/ECZ9R0GOqwFzAgyYiQYh/rqBPfHtIXCxABJ/89P7zjqqpFh1II95UfzP1xmcW1YyzxySkLdtBdI6lGiB2JVlX01emOa4Biotw4DL89RIjsZI+mFKRULTcSNMmdiNSaTI9xt3jthuaZpLXRRJpsa6J3RyS6L/ALhVA9dGHPFqgl3/AN/sLG3HODjOZSpli2lpGlrgag4ZJjdTBsbXHUAiN8M8Bo0K71KBJbQVmoCXUawSGYHckDZZEG5m0kW/9QkGUKBwdgREA/Pl/wCWJOhkKSu1UTL7jVK37CJHtOM+PJOtN1TKSjbsgeL/AGd0847OQ1BzzM9Mgq5JvKfCW+E6rNI5piMVrx14FXJUqdXL6ygISqXYEgswCOdgoJJUwIB0Hucanl8yARO0/lGPOM8Pp5ik1Kp8FQFTFiJ7HoQQCD0IBx08Mk482LlBFM+zDxll0pChVqkVKhNSajUlQElECLDBiTbpczfvqOPlvxJwlqFerl1bV5VRkLWUv1Uid4Uryg2OwNsb59nvjAcQyusqUq0z5dVT+IKpn2Mz6bY3Y+KKRfRaMGDBhpcMcu0AnsMdY8OACqcSzJLa3NtlUG1yBa31xGNSGr4ux/PDniRD1ajgAhjAPoIgyf4pPtfDPSB8RvHteQIn3OOXN23ZRjLOaSpWSRBBsOt+/b9MeOIXUY+KDIO/QiCIkAW79MevXkkwYBuDEaokD1gXPuB1x7nW1UnkyYVif9Lav01flhEYKSZU4qZUudRdGFtv0I+Le2I/iFQrqVHYrJHMxNusyTb9cPc5U0IKhso69gTY+s2Hz3xF5niIpsFb7yatOkG+oyASD6YzOLToCj+JPD5b97RXVsGQC5k2jvc2/pjVfDeQGUopSF3AvBhVY/HBF5tFugid8V7gSh3ZykaHtE3YjoNrCD9O2LCNXSPkb/l+mNPqypJ9EolmzVQiALdpgfSb4TqZ4p8afQmcRCvvLQBY95gkAT/lsOqWeRkCkTbrv7g97+o9MSpuXZFjuo7Neix9jBP0648o5pj8ZO17R+WIfOOaZBU2mxPy3P8ATC+X4iK6zq0sSY6zeL++F6t/qCZN068QW26MDH5jCzZm4sHHfY/UYrGYzLIyqRtuP54d0OIRccwJidomxmOuJWbplrJXMUlqKRTOkn5iZBBuehGMv+1Lw6UqHPU10/vAtYDcNAKVPcmVJ6sEO7HGj0c0AyBR3m+06QAf9xEYS5aqPTcLUSoSpBuGUkiDbaOouCARsMMx5VCer9yyZkPDeLizq7LWjS5DEBiLX2BHzaPw4dZ7PozMKtOQEDioummzQoZwUaEqFb8yqoYAnWIxUKGYOXrODMKxRgbSNcXI3NieotMYnaMFLyymWV4kGDDalJAZehKki/NGO0t0PTtCtehy+bRfzEB0nc6THwsjAtTcgWALAhTBYAkIPnyIAbnbQqWiNoaT3J1Dpc72B4yFBqNRiKZqUKtMLVoqTrNN+dTT1AMHXStRQRPKDdScK1MsqohLDm1aKzStJrIQrzenVDapn4fMVpZDqZU8akLlBM13wrnA+RXTI07z6Nc+3xYnBUupB3W353/TFF+zPiStSancMoEqRaTqm8QQZtGLswDaTtEnbvFo/wA69sc6fsav6fwQjs5tQSptPUjcm+/zwVW1IYi2orHopsbbxOGXElOkHfTM2O28ntYEe5xxls1oL9QpDgekMbfIQf8AUMZNcvUcX+EZ0SbIGDDowJH+6D/3Cfnjmm0GhUBBiaTH0YRf/egPzx1lTAgfdJUdbWZf/oRjytQLU6iDe5X6Bx+YIxscXptc/wCNyLIfiANNVIuctV8o9f3bhTTkEdFamvX4T648yPEAJViAPnGH2doearlf/wCjLH/nT5l+c1T/AMPS1WyNYFFqGYZlZiLkKZsPkQPnjlebBxyKcexi3RcaNeSOolgI/htP1n6YeUs7NtM+5j+2IjgtcNzDcrJA2HMBH0B+hOJWlUCkmFj9Ijv64vhbpbkMof2p+FoqLnaa3fTSqD8LGyv25l5Ce4Xctaz/AGQ01GUqkKVY5mpqlYJshQ73HlFOgi4i0mUzeXTMI1OtBp1UKsIgRJgg9GFiD0gGcR/h3PZbhWVp5evVC1C5UfE7VCCqK2lQYlPK2tJ7m/awZFJ2Z3GnZd8GPFOPcbCQx4yyIx7gwAU7M0ijshPwmAfSxFo7EfTEXnmCq7FbiIA3NwAv+5o+uLP4iy0EVPkbHptt6Ej6YquYy7MERoID021dij6u21gfljmZlpdC2c08voTQTJ+8xsSzElm+sn2thvTbdWO8p9R/WPqcPs5mVBsVPzB9uu+IWrnRVpsEIDISCWMCxNyTYbHe3qMVbjErwQ2Yzhfy6VzEagCblCQvpbSD8zhh4j4wgWk8AwzrLE7FQYMSdx/k4Z8W4t+8dqLKCwhiDOktvpgGblri218dVOJ01ygp+YZCqGK0nhfLBgqZ5ixhSSBvt1welupMCx8D4gtWgGWF1ljb0JX9FH0woc8QSL2O/tiocG4/FNgQBpOoQAAb6TpsJuW+YxM5TNCryg6jEhh27t2HSTtjNlxNMpJtFlp55alNixAdIBMdGsD+txfbCOlgPi0xfVNvTa9/TphhlsmFEvUHMCNKgmxtJYwBBINp2OFsrTYDTqlBEGLjcnT78w377HERVvcq2+xLM8VYArIYOBF+h6H2uAfT0w+bKaFVlNmgd4M9fcz9PTEZns+HqUVTZQWab3J5QY/hvH8WH2SFyCeQgke36TMSPb0xacbZEWKU+KB20VL9A43H9RPQ4Tq8Q8tpEN0DDaB3/wAOIzO0fLMgyTf2n8XrhHJKTLW0jefhJ7GenfvtBwjTe5Opk9w/OEtfl1gco6LuC3aSZv8AwdjiTOaCiEEQdKjc3AP5AwD7YhuH1gTMatRJJAiW2mL2HQe53Jw54hW0rIgERMfwwR+U/TFLrZD48GS+O8qaecLjlFQB7bagNLQdpkT/ALsccEhwEBBgK2qdBRtRUDzSNKBpBJaADABEY1HI+C83SzuWzj06NSgoKOjGXpKyXcqU+ORqAXUZMGLkXlsylNmFMSrAlgiwLLDRpHNb5jb0x245/ThFPmhqdGG5fOBVlmCQCJCBxAYkoUDypVoYCWUG40HmOg/Z5XpChUqIAXqMSSQbshYcofmA0MrXJPOZJnFx4j4ZymZCHM0UJUQokpp5p3pMOt//ACceZPwhl6SKtJ61tXlln1aQY5V1C6TMAm0m+DNN5Iex0yZSvgWyedDaV0iCGIBvEGOvsfyws1SmbMtyYkWO3pG5OIhqzUH0OCIkq8HSwJkgH0INvXCq1J5gbzI+kT8iDjkPLKKp8loqyU//ABymdLMBP+b/ANccPwRS2q4O0gD0s3cbevrfHFOvrFrHt8zB+eF6Mi5JgD/P/GGRnF1S5ChgWWnYl1ACxrQ3Cgj7pJ2gXUbDDjL5pWPKQ22xk2IO2+04e03JvZh3U3+YGEH4RReCFBjtb9BIM/3xojOXVENDThDcqqfu1Kix6Bqh+kYzzgOaJBX8MrB2tINuvtjSKWT0EW0yTLD4Se7QOVjeTH13xmGUyFTL1nTML5bAliNxDEmVI+IEmxHYCxkYzeXDViX0Lwe5deC0SugAiwg33ktt7TfExQrQxkkXIPqGJI39jb2xB8NrhkuIE/yhTfe0A+uJQNEG06h9RPU3wnAmkqJkLUVJlCQNDkdoBAKkDtOm2GXiDhNDMeWczrCiohlG0kHuCLxzFTEEgzuoOH+q0wZ7f6TqH5SMeZyijIdSkqQpgEzy3tBB1AADe8Y2xTirXIuW5aaSAABQAAIAG0DbHeI7gWeWpSBR9YB0zBBERAabzEdB7YkcdeMtSTRQMGDEfxvjVPK0vMqTEgAKJJJ2A/qYGJbSVsBbPqrIVJAkWkxcX/z54pHEyVJWLkhfmTef9oP5Yofi/i9TO1hpDO4BVUba5DQo06Sdr2EBZN8TVLitR6WXpvapRogPcEhiSEBK2nSBa5AQyTfGHNNTjYpyTEs9xFqnEKOXlWDy4O5AVGcrymb6TY7WjFV8ccUpo5p0Kk30VWkaSyMCRcDUqsEI6Eg7hRLfgfFVWvWzOmWVXNPexNRYjTfUEWu4gfdIkDZp4r4SlNwi6gFLAkkTIK3uZYy4Oq033iTOOEYtKiK+SG/aubmJJFgSZbaLE7bAbd/fDgcTOo3JJ3MDrNokyIm0xYdyMFGgJBIkHoG36xHX73oJk9MN2SXCAnT1O5G0mAN+3uNsabRNjvhXAPMY1y/kZdTzOTHN1SmW36d4nYm2JnNeK6eWTTQpgL90NI1HqxHxH/UxnsBh+OD1CF81xRKgLTplWdqa3IAVWVVY7klpmZk4rfFMg1OpDOHDFmBXVFonlbnWJAIHyJjGb25X7n+hF3ycU/HuZLTrTffSBa9hHue5+mHL+KTUSilRjpXmYJEsWJKoznZRGo73bYxiGzvA2B1W0aZ1BpSLTDHbeYgxbvh3w/hCMyANqkapNk6CFSzMSbSSO8dMOccaVkvSWjhPiWlUZmhVYtJDNMiBBXYCI2G1umJl/EAKxTXVPwteNR2ABFzE9o09N8QqcKMhWdWordKPmGe+pnKgK8zJsT3AMYi8zmk5r/CdH7OxdTeJIIPQtMkib/EPixaIyftFV8E3TrgXrMVU7KDqqMf9tlHuZ9OuHSZd60FoVB8NObD39f8AL74qtLitRX0KCTfUoWBMAsQqfCFIJsDOksSQwh6vFSR1xWeFoso0XCnUSknxXAkAd46nt/LFp8McE88LXrKQk6kpndt4Z+ukgkheogm1sUnwNw45mtrqKPLpMCVP3z0F7aQSpPew741zLLuxMz+fvgw+Ok9UhsRc1AGIOz7HoGF4+f8ALDLNZSGBW0Gw7TvEn1P1w5zDidLCxwlWpnSJMxsZgkdj/m8Y1TSaLDUUXmS8dpMD59/bC1DMJvLtHUKY+pMYj81mOYawSN1Ik9fpM4Xp16YXTIJA+AESLWufS89ZOM0ZbkEmVV1OoSrbqw39CNsVji3D3y41pLU16G5VTMhurJ/FuOp64l8hmUBOlWEn8U3+kb4eO4uxMxtHfbecGTEs0a/ktGVFZyXEwDqNgoAdbtGqD0HYg/OD6ytepKwpgW27W2+Q2xTOIsEzVTSCqnSY6AEQIH4Z1D0iMSuQz4CmQxX0j2PWIkj6+2OXBuH3fRo53RJUqukWJBBmRuZNj3G2xHXD7LcUA+IGe8hvqIESL/zxGLWO66GTYyIiNwdIIB3sbTHfCpSDIEjpfYg30nt6Y0Yk48FWWKjVDiQZHy/8/I4a5/glOsmipTUqJgixUnqjAcp/K3XDTKUnABQ6e5O/0Fp/L0OI/wAQ5iANZLA7zsLdtsdOENSpgoNsSzHDWpHlYPSkSRGtQOXmQX5RNxbeYthzl64I335hPYj+n+XxlviES0oBAvKiJA9us4Z5fxRXy7f9RtM3DHUBvFiY/n0nri39PUfdB/oPlhaVm4+Vt8/0I/Q48YEFTMAAiO53U/Ia57yMQPhbxlSzSimxVKwvon4xe9MnewJK7je++J2qQ5gGNJ3BBglTEgGRAIIBifbeJw2MrTWzF/DSspKQdKjSewIAgbyTE37R6YsOIzgQOhp03Y/CZ/PrbSPliTxowx0wSKBinfabXSnllqOHIWoByrquysF1HZRr0QSQCYHWMXHDDj3CFzWWrZd401abIZExIsYkbGDuNsXnFTi4sD5+4kD5jNTsHnmWCYAGq6sFb4SIvJLd8P8Ag2cKUajETpQv6u3llmYxtcKgXoEO8yYipxDMZTNNlsxTao9MlVGmGe8KyzdkIW1yOY+uJngudau7hk8s8skjmb47dmTSDqkH7tjBxz5xlBbrZCdEquireG+AVKyLzrTpsAxkSSqrUDFR3GtlE7kHsZlPFvEfKqiZ50p6ibGFQpaSAx0BD2kz1OOOOcao0KbUssZJm6khUvIjSiifu2nrJJN614gJNchiSUCJJmeRAu5A7bET3nfD8alN6nx0MULi2/oL5riiMORgTIIG7dRpgntaBb3kRKZDKeRVVYXWGWpUe0Lo5iom0LpuTuWG4PNWuG0gGNTrT0somAW1ALfoBdvXTiWyefNVahAGtm0U6YILMSQ5aLWVQDJtPXbDJR6QtquCW4p4uprNqtS93kA77gmTe4g9+9hWKefLF6rEan1GJHKLwPS/qJgd7y9DgPmqwqgpzcvOkkQbNEgXi04d5rhtFFUahNMEASFN21Hod1Jt7kb4UpY4e1FU0tiG4ejPUJSoEI+9DdSesdr3tiyZfhqlYRgO6oULM2wIqH4QRIO4m9jOIKnVNNjTsNxpVWYwolrteS03B/kMOBxKwn+E7mw0g9ekbTPLAvFjIpPgiViec16tEajYcratlBk8gKknXdt5ABhSStlaFk86gJYBUVhzOLEQqgtqmTJiQTcdWuY4sz1DUBPKOa5ANj8IIIRzp33tIG+O8xxt2RlDWIg9Vvy3EkAAzG+4xbTKkqJpkmqZcnXTVaThWIIJCNYWVRIBINiNIm9wcJ+H8ucw4apy0XchRBU1LmxdRCT6kHtYTiLXJkEHWjBoGkWYDSR/7gKmFtc9PpKUXbLqzHTz2ZhylvWBylpuYkx8zhclS2e5ZOjVvDuQFGmAtOgKhALLQVVBIG7HSL78wsIEG+JnK8TIJQ2Kt1tvcGO1xfaZjFE8M5lvLLg7kLvbuTHe4v6nFnp1fLC+cS6k/ATyixgmx6xYC0/LGaM5JllIkc1xQbggntM/phN8+dJk9L9J2sCLibjDWtl1Y6qRQLtAm3WQADfcHpcH39orGx1GLQDt6T16TbBqk2FitDPsR8EA83NMxAv0i8ifSb3xxToBoK6JERy+33isk7YKzHTAImZM9TER7A3x754jmJI6Qdvmf5DEU73CxahVK69l0tc/6rjpZdxA7Yc08yrWDCCdrD2ue17R19MMnzAaYAgqFIJMRYqTBnoL747oGlSF1Nxtq1D5WnF4sbPm/kY+L6ND9mq1RAqUqbMlQCWEQYkgkq0AFIgztMEVXhfFxUQOqhVALNUV4KxI+B0YzuIJ9vXQTlFrWOl0aAyuqsSCRIOoX6XxkWSzC0TVpE8mtlLC6WdlJn7s73sDPeBXNBSjdEwlRfqGbNtJLapIJUlWB7MisukzYWO8dRifynDmmTAHRRJv1JJNheAB/QCE8CeHgqGrEB/gBMnmuTAOn/jE7m+LzTysAAfOT/TBhx7D1S3ZBZ3OeU6UxJZtz27ACLzf2Ek7iWfiDLB6LajcCTHcDFgzVJQxaAWiAeuIvMopXmxoxuSkOTWzMi4wi6Ay1V6koysGifeDO0GPyxWWEbAn+nt233xbfGOZSpVlFISTJEXM723tOKm7jY27d8dbHBr9TTLeIgHZHpvTbm02IB1KwllggyGtHytfFyyPj6q4b94QzFfNOgSwpgKjggQTAWRYEehOKZlqRLQCReRHpcfmB+WLP4b0PmECU0cgogpMJVm5EUMOqEEPPbVNgcc/yINbGNqmbn4R8Q0M1QBomGUDzKZs6Mdww95g32xPYpvg3wVUytepXq1A7VE0wJtLBjc2iwgAADFyGHwvSrMsqvYMR/HeLDLUWqlS2kiwmbkA7dhJ+WJDET4n8PU87lnoVSQrQQwMFWF1YdDB6GxuDiZJtUiph3jjxQc9xCSNCUOVV5SQQQSSRudU22GkR1JY13If92WsDzC26kRI7ib4rOcyT0HamZlG0t7qSD+eHXD+LMoIgGe8zsbA9N5xnavk9L4ubFjx6WdZjK6WkCIINyTtBBuYPTEVmSGYyb/rt672/LE3xTi+tex6iINoHtiCpUSzwBJNh7mw/XFo8i/Mjg0VBJfkaH4C4Z5FLza9ElK0nUwACgBdF25ZuTczDR7wHiryxmNqYEBkqICrghhdgLsZNtS/CLE3xovHOINToU0qKtY1S3lmoCR+6ptVHwFSIAAAkb++MwzHD6mstqaq8gCVDSzKNVy0LEAAXi22EpVkbbPMvZko3Fwyg0yy6gJG8aiZAnfT8pJmOuGGZqmWsVYQrfEYMACfijbSLyYW3Uc1M4aaUwEUJoZCYGhrvJ5TMxDbdDbfDbWiMoqmAOYNTEsZMgkzcjptt7YIwS6FqI0ejUcyiaiRqBYkSAVUhJgzOoGN5x22UKq4ZlGgwDB25hZSNoZrmTtGHHCaIB1MrBlYhdZgAWkC50wCxJgmfa76sVFKG5QdxzRcHVOzMQSN5ACk3wxzp0Wct6E+H5oJdUUCAdtP3U9N4APpqG0mUs3nwKystOSwIZTzjcnlBnlMzHvbDOrVioUhEBaLESF0HTcydjJ6cq7b4VziJS0OsmpJ1XmdzIjaLdIuO2DSrv5Irc9BRqjFkqU0gWUHSGi9mHrZSd9osMIZzKu8spBVWILMdMgGBMmAI7mN77S5rvMPVcszrKKp1SyXHmBhLbjb+WO6NSpp1KFTrqRWQGSVgRaJE2jdupxJKLP4G48q0ytQTcMNrdfof5YuDZ8VOYn5f19MYvks3pcGbzEjYyeltsaPwLNBnVCblSY76TeOh3gxtI7jGTLjaewStF6yeV5R9ThermQtgPr/AGw1fO9Ael4jHjMD74nZKkWF9NtQv7wPqcNKj8sG0bkG5+o+eHJtTHz/ADwzoVN/WdgJ+sb4XPpAFHMov4to3mR627/pjs5hQQHLFTYEKSQexG8dPTAcpsSwIAnVO2+/pscFDPp8IXUJsTv72sPa+KaWuWNhNJVLg94jxJ0oP5IIqkQhbTysQeYibldwCReJtOKt4U+zuhTdaj1atQH7tkQmFPNoJLk6vxdOuLMczqkdCL2EX9O2HOXqiac9DP8A2j2NsMvIlXRqgsT4LCKXlqgQBQo2AAAAEWAw6GfGiSesfXbDDNJqC6T0/wAv3wjXowoHQX3xXXKLdDVBSSs9zmaEzNvyxV+McYQKw1EknbsL/liZz7nQRpIg777jf/O2KHxpbmfUT0x0vGgmtTGRSbK7xniJdio+uwk7e+K28zYf29fyOJzOEAdj+Xy/PEMSZPrjqxVR2GSPaFAlgOxG2/r62g4sfhlSM9QqU1BmrT1Gy7VkBWJ+HWLGNywIIgiBymxa5NhvuJ2gXjv/ACxcfs44eauZpGCFFVXE9EpS/XeXn8sYsqszZODflx7jlNsdYqYQwnXp6lIwpgwAZB4m+yus9ZqlN/iMkMJGGHB/stqJUV6x1BTIVRpEjaYub9MbdjwriulE6pVVnzx4x8GVfM1U0SJM6RG7SBHsSOm3XDTw/wCDahqBqgiDMDH0NmuFU33UYjanAUS6gDBGCRDnOqsqviGjGUBEDy2Vm2+ESpiQTMlTaNt4scn49VCtEDZgNrSrzZlP4wbEbf7sbRx3hj1KNSmraC6EBomNukjoCPnjKOM+CM4WAXQ6gCGLxtuAGk9Bufr0TPE3k1L4ENblUdQ7KmlgTqVSGIVSQsco1EBRqkSZBBtiXq5FW1mINQHVG/MZEiQReDpsCRc9C84T4BzSHWRSLxpkubbfwxMWwjna9SjK1EIjVEsDIWJNiQAJNhvGK5FK9iJXexDO3ltBYhYIgLbn7Fies7xYbkzh5S4+1KKiAgkHtMGCQTpgdGIBkDTM6rNv2Gvmauqih6QSyCfU3tNpgYsC+CczpGqlI2JV0YQYBnUVN4m3rizja3RLXbK5ksuH1O5u0m3a+21t4nHvC+IrTkspYkwDA5t4ue/riy5H7Jc1WOqoy0VN9MhmM7k6TAmO5+W2Jw/Y7VcKP2ikqqZ/6RJPv+82xZwbRLVlDTUgZD5algagnmJAaQoAuT0A7Th3lKBqVVSlEvZS8KTbWjFpJBZdIBkbmFsZ0DJfYlTv5uYcksDCKoAjYDWGJHzj0xNZb7HcmG1M1djM/wDUCjcH7iDf0jA8bDSV/wAO+C6deklRlBLTJsQSHZZ3NzEkdJi+LNl/AtFYIpgEGQRKwYIkaSADBN8W/I8Kp0kWnTRURRCquwA6YdLlhiyxpIvRUH8OibFvrP8A3A44bgjdHP8Ax/uMXQ5UYP2IYh4ovojSUirw+qYBKkAeov7Xjp1wwo06qMw8liCZnSW+l4xov7AuAcOXthcvHjJ2GkzvOPXeFFCpEiTpVRFu7Seu8bDHuT4FmG+PlHaf6b40ZcivbCgy6joMC8aN2yyRTKPAiN8L/sRAxbfJHbHFTKg9MPUUgoo9fjLUDzAlf0/th3l+M08wCEYe3UYnc5wJXEEYpfG/s+IbzKDtScbFTH5bYTPApcDoZXHkmM1U/dmd/wDPyxnPiSqZ3i5nrv8Aphzn+LZ6iCtZUqjbUCFOKnxDxBqa6sPSx/OcN8eKjyaseSPLYlmahna3yw1bh1QtdSoiekx6DvfHDZzUbKx+g/niU4TwLM19KrpQDbmk/rjVkytfgJnmiuBqaPMqwF2AE6p6WHUxAn642X7OOA+VS1kc7C/8I3Cj9SepjtiO8KfZWqEVKp1N3N8aVlcqtNQqiAMZ93yZJzchVRj3BgxIs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spectrum of IDD </a:t>
            </a:r>
            <a:endParaRPr lang="en-IN" dirty="0"/>
          </a:p>
        </p:txBody>
      </p:sp>
      <p:pic>
        <p:nvPicPr>
          <p:cNvPr id="8499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683568" y="1124744"/>
            <a:ext cx="7776864" cy="5400600"/>
          </a:xfrm>
          <a:prstGeom prst="rect">
            <a:avLst/>
          </a:prstGeom>
          <a:noFill/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/>
          </a:bodyPr>
          <a:lstStyle/>
          <a:p>
            <a:r>
              <a:rPr lang="en-US" dirty="0" smtClean="0"/>
              <a:t>Assessment of iodine nutrition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/>
          </a:bodyPr>
          <a:lstStyle/>
          <a:p>
            <a:endParaRPr lang="en-IN" sz="2800" dirty="0" smtClean="0"/>
          </a:p>
          <a:p>
            <a:endParaRPr lang="en-IN" sz="2800" dirty="0"/>
          </a:p>
          <a:p>
            <a:endParaRPr lang="en-IN" sz="2800" dirty="0" smtClean="0"/>
          </a:p>
          <a:p>
            <a:endParaRPr lang="en-IN" sz="2800" dirty="0"/>
          </a:p>
          <a:p>
            <a:endParaRPr lang="en-IN" sz="2800" dirty="0" smtClean="0"/>
          </a:p>
          <a:p>
            <a:r>
              <a:rPr lang="en-IN" sz="2800" dirty="0" smtClean="0"/>
              <a:t>Thyroid size </a:t>
            </a:r>
            <a:r>
              <a:rPr lang="en-IN" sz="2800" dirty="0" smtClean="0"/>
              <a:t>by palpation </a:t>
            </a:r>
            <a:r>
              <a:rPr lang="en-IN" sz="2800" dirty="0" smtClean="0"/>
              <a:t>and/or </a:t>
            </a:r>
            <a:r>
              <a:rPr lang="en-IN" sz="2800" dirty="0" smtClean="0"/>
              <a:t>by </a:t>
            </a:r>
            <a:r>
              <a:rPr lang="en-IN" sz="2800" dirty="0" err="1" smtClean="0"/>
              <a:t>ultrasonography</a:t>
            </a:r>
            <a:r>
              <a:rPr lang="en-IN" sz="2800" dirty="0" smtClean="0"/>
              <a:t>,</a:t>
            </a:r>
          </a:p>
          <a:p>
            <a:r>
              <a:rPr lang="en-IN" sz="2800" dirty="0" smtClean="0"/>
              <a:t> Urinary  </a:t>
            </a:r>
            <a:r>
              <a:rPr lang="en-IN" sz="2800" dirty="0"/>
              <a:t>I</a:t>
            </a:r>
            <a:r>
              <a:rPr lang="en-IN" sz="2800" dirty="0" smtClean="0"/>
              <a:t>odine </a:t>
            </a:r>
            <a:r>
              <a:rPr lang="en-IN" sz="2800" dirty="0" smtClean="0"/>
              <a:t>(UI) </a:t>
            </a:r>
            <a:r>
              <a:rPr lang="en-IN" sz="2800" dirty="0" smtClean="0"/>
              <a:t>excretion</a:t>
            </a:r>
          </a:p>
          <a:p>
            <a:r>
              <a:rPr lang="en-US" sz="2800" dirty="0" smtClean="0"/>
              <a:t>Neonatal serum TSH screening for hypothyroidism</a:t>
            </a:r>
            <a:endParaRPr lang="en-IN" sz="2800" dirty="0" smtClean="0"/>
          </a:p>
          <a:p>
            <a:r>
              <a:rPr lang="en-IN" sz="2800" dirty="0" smtClean="0"/>
              <a:t>Serum </a:t>
            </a:r>
            <a:r>
              <a:rPr lang="en-IN" sz="2800" dirty="0" err="1" smtClean="0"/>
              <a:t>thyroglobulin</a:t>
            </a:r>
            <a:r>
              <a:rPr lang="en-IN" sz="2800" dirty="0" smtClean="0"/>
              <a:t> </a:t>
            </a:r>
            <a:r>
              <a:rPr lang="en-IN" sz="2800" dirty="0" err="1" smtClean="0"/>
              <a:t>concentation</a:t>
            </a:r>
            <a:r>
              <a:rPr lang="en-IN" sz="2800" dirty="0" smtClean="0"/>
              <a:t>. </a:t>
            </a:r>
          </a:p>
        </p:txBody>
      </p:sp>
      <p:pic>
        <p:nvPicPr>
          <p:cNvPr id="90114" name="Picture 2" descr="C:\Users\Sony\Desktop\iodine\New folder\images (1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340768"/>
            <a:ext cx="7560840" cy="2448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6420"/>
          <a:stretch>
            <a:fillRect/>
          </a:stretch>
        </p:blipFill>
        <p:spPr bwMode="auto">
          <a:xfrm>
            <a:off x="251520" y="188640"/>
            <a:ext cx="842493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b="4863"/>
          <a:stretch>
            <a:fillRect/>
          </a:stretch>
        </p:blipFill>
        <p:spPr bwMode="auto">
          <a:xfrm>
            <a:off x="444500" y="0"/>
            <a:ext cx="8242300" cy="62828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National iodine deficiency disorders control program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Following the successful trial of iodised salt in </a:t>
            </a:r>
            <a:r>
              <a:rPr lang="en-IN" dirty="0" smtClean="0"/>
              <a:t>Kangra </a:t>
            </a:r>
            <a:r>
              <a:rPr lang="en-IN" dirty="0"/>
              <a:t>valley, Himachal Pradesh in 1962, India has launched 100% centrally sponsored the </a:t>
            </a:r>
            <a:r>
              <a:rPr lang="en-IN" dirty="0" smtClean="0"/>
              <a:t>National Goitre </a:t>
            </a:r>
            <a:r>
              <a:rPr lang="en-IN" dirty="0"/>
              <a:t>Control Programme</a:t>
            </a:r>
            <a:r>
              <a:rPr lang="en-IN" dirty="0" smtClean="0"/>
              <a:t>.</a:t>
            </a:r>
          </a:p>
          <a:p>
            <a:r>
              <a:rPr lang="en-IN" dirty="0"/>
              <a:t>In 1992, the National </a:t>
            </a:r>
            <a:r>
              <a:rPr lang="en-IN" dirty="0" smtClean="0"/>
              <a:t>Goitre </a:t>
            </a:r>
            <a:r>
              <a:rPr lang="en-IN" dirty="0"/>
              <a:t>Control Programme (NGCP) was renamed as National Iodine Deficiency Disorder Control Programme(NIDDCP).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29600" cy="576064"/>
          </a:xfrm>
        </p:spPr>
        <p:txBody>
          <a:bodyPr>
            <a:normAutofit fontScale="90000"/>
          </a:bodyPr>
          <a:lstStyle/>
          <a:p>
            <a:pPr algn="l"/>
            <a:r>
              <a:rPr lang="en-IN" sz="3600" b="1" dirty="0" smtClean="0"/>
              <a:t>Objectives</a:t>
            </a:r>
            <a:r>
              <a:rPr lang="en-IN" sz="3200" dirty="0" smtClean="0"/>
              <a:t/>
            </a:r>
            <a:br>
              <a:rPr lang="en-IN" sz="3200" dirty="0" smtClean="0"/>
            </a:br>
            <a:endParaRPr lang="en-IN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472607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IN" sz="2800" dirty="0" smtClean="0"/>
              <a:t>1.Surveys to assess the magnitude of the Iodine Deficiency Disorders.</a:t>
            </a:r>
          </a:p>
          <a:p>
            <a:pPr>
              <a:buNone/>
            </a:pPr>
            <a:r>
              <a:rPr lang="en-IN" sz="2800" dirty="0" smtClean="0"/>
              <a:t>2.Supply of Iodated salt in place of common salt.</a:t>
            </a:r>
          </a:p>
          <a:p>
            <a:pPr>
              <a:buNone/>
            </a:pPr>
            <a:r>
              <a:rPr lang="en-IN" sz="2800" dirty="0" smtClean="0"/>
              <a:t>3.Resurvey after every 5 Years to assess the extent of Iodine Deficiency Disorders and the impact of iodated salt.</a:t>
            </a:r>
          </a:p>
          <a:p>
            <a:pPr>
              <a:buNone/>
            </a:pPr>
            <a:r>
              <a:rPr lang="en-IN" sz="2800" dirty="0" smtClean="0"/>
              <a:t>4.Laboratory monitoring of iodated salt in urinary iodine excretion.</a:t>
            </a:r>
          </a:p>
          <a:p>
            <a:pPr>
              <a:buNone/>
            </a:pPr>
            <a:r>
              <a:rPr lang="en-IN" sz="2800" dirty="0" smtClean="0"/>
              <a:t>5.Health education.</a:t>
            </a:r>
            <a:endParaRPr lang="en-US" sz="2800" dirty="0" smtClean="0"/>
          </a:p>
          <a:p>
            <a:pPr>
              <a:buNone/>
            </a:pPr>
            <a:r>
              <a:rPr lang="en-US" sz="3500" b="1" dirty="0" smtClean="0"/>
              <a:t>Strategies:</a:t>
            </a:r>
          </a:p>
          <a:p>
            <a:pPr>
              <a:buNone/>
            </a:pPr>
            <a:r>
              <a:rPr lang="en-IN" sz="2800" dirty="0" smtClean="0"/>
              <a:t>    </a:t>
            </a:r>
            <a:r>
              <a:rPr lang="en-IN" sz="2800" dirty="0" smtClean="0">
                <a:cs typeface="Calibri" pitchFamily="34" charset="0"/>
              </a:rPr>
              <a:t>The recommended strategy for IDD control is based  on correcting the deficiency by increasing iodine intake through supplementation or food fortification</a:t>
            </a:r>
            <a:r>
              <a:rPr lang="en-IN" sz="2800" dirty="0" smtClean="0">
                <a:latin typeface="Calibri" pitchFamily="34" charset="0"/>
                <a:cs typeface="Calibri" pitchFamily="34" charset="0"/>
              </a:rPr>
              <a:t>. </a:t>
            </a:r>
          </a:p>
          <a:p>
            <a:pPr>
              <a:buNone/>
            </a:pPr>
            <a:endParaRPr lang="en-US" sz="3100" b="1" dirty="0" smtClean="0"/>
          </a:p>
          <a:p>
            <a:pPr>
              <a:buNone/>
            </a:pPr>
            <a:endParaRPr lang="en-IN" sz="51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Iodine supplementation</a:t>
            </a:r>
            <a:endParaRPr lang="en-IN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1"/>
          </p:nvPr>
        </p:nvSpPr>
        <p:spPr>
          <a:xfrm>
            <a:off x="457200" y="548680"/>
            <a:ext cx="4040188" cy="2016224"/>
          </a:xfrm>
          <a:ln>
            <a:solidFill>
              <a:srgbClr val="7030A0"/>
            </a:solidFill>
          </a:ln>
        </p:spPr>
        <p:txBody>
          <a:bodyPr>
            <a:normAutofit/>
          </a:bodyPr>
          <a:lstStyle/>
          <a:p>
            <a:pPr algn="just"/>
            <a:r>
              <a:rPr lang="en-IN" dirty="0" smtClean="0"/>
              <a:t>The first iodine supplements were in the form of an oral solution of iodine such as </a:t>
            </a:r>
            <a:r>
              <a:rPr lang="en-IN" dirty="0" err="1" smtClean="0"/>
              <a:t>Lugol</a:t>
            </a:r>
            <a:r>
              <a:rPr lang="en-IN" dirty="0" smtClean="0"/>
              <a:t>, which was given daily.</a:t>
            </a:r>
          </a:p>
          <a:p>
            <a:endParaRPr lang="en-IN" dirty="0"/>
          </a:p>
        </p:txBody>
      </p:sp>
      <p:pic>
        <p:nvPicPr>
          <p:cNvPr id="10" name="Content Placeholder 9" descr="download (1)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39552" y="3284984"/>
            <a:ext cx="3816424" cy="2592288"/>
          </a:xfrm>
        </p:spPr>
      </p:pic>
      <p:sp>
        <p:nvSpPr>
          <p:cNvPr id="8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4645025" y="620688"/>
            <a:ext cx="4175447" cy="1872208"/>
          </a:xfrm>
          <a:ln>
            <a:solidFill>
              <a:srgbClr val="7030A0"/>
            </a:solidFill>
          </a:ln>
        </p:spPr>
        <p:txBody>
          <a:bodyPr>
            <a:normAutofit fontScale="92500" lnSpcReduction="20000"/>
          </a:bodyPr>
          <a:lstStyle/>
          <a:p>
            <a:pPr algn="just"/>
            <a:r>
              <a:rPr lang="en-IN" dirty="0" smtClean="0"/>
              <a:t>After the Second World War, considerable progress was made in reducing IDD with iodized oil – initially using the intramuscular form and in the 1990s, using the oral form</a:t>
            </a:r>
            <a:endParaRPr lang="en-IN" dirty="0"/>
          </a:p>
        </p:txBody>
      </p:sp>
      <p:pic>
        <p:nvPicPr>
          <p:cNvPr id="12" name="Content Placeholder 11" descr="1-s2.0-S0899900798001233-gr17.jpg"/>
          <p:cNvPicPr>
            <a:picLocks noGrp="1" noChangeAspect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>
          <a:xfrm>
            <a:off x="4716016" y="2924944"/>
            <a:ext cx="4104456" cy="3050566"/>
          </a:xfrm>
          <a:ln>
            <a:solidFill>
              <a:schemeClr val="bg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5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sz="3600" dirty="0" smtClean="0"/>
              <a:t>Goiter has been known since the days of Lord Buddha and before</a:t>
            </a:r>
          </a:p>
        </p:txBody>
      </p:sp>
      <p:sp>
        <p:nvSpPr>
          <p:cNvPr id="22531" name="Text Box 8"/>
          <p:cNvSpPr txBox="1">
            <a:spLocks noChangeArrowheads="1"/>
          </p:cNvSpPr>
          <p:nvPr/>
        </p:nvSpPr>
        <p:spPr bwMode="auto">
          <a:xfrm>
            <a:off x="533400" y="60960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dirty="0">
                <a:solidFill>
                  <a:schemeClr val="tx1"/>
                </a:solidFill>
              </a:rPr>
              <a:t>Earliest evidence of goiter: 3000 BC</a:t>
            </a:r>
          </a:p>
        </p:txBody>
      </p:sp>
      <p:pic>
        <p:nvPicPr>
          <p:cNvPr id="22532" name="Picture 10" descr="Goitre Existen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524000"/>
            <a:ext cx="5181600" cy="443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11" name="Rectangle 11"/>
          <p:cNvSpPr>
            <a:spLocks noChangeArrowheads="1"/>
          </p:cNvSpPr>
          <p:nvPr/>
        </p:nvSpPr>
        <p:spPr bwMode="auto">
          <a:xfrm>
            <a:off x="1828800" y="2286000"/>
            <a:ext cx="838200" cy="1066800"/>
          </a:xfrm>
          <a:prstGeom prst="rect">
            <a:avLst/>
          </a:prstGeom>
          <a:noFill/>
          <a:ln w="50800">
            <a:solidFill>
              <a:schemeClr val="bg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620688"/>
            <a:ext cx="8640960" cy="5505475"/>
          </a:xfrm>
        </p:spPr>
        <p:txBody>
          <a:bodyPr>
            <a:normAutofit fontScale="92500" lnSpcReduction="10000"/>
          </a:bodyPr>
          <a:lstStyle/>
          <a:p>
            <a:r>
              <a:rPr lang="en-IN" dirty="0" smtClean="0"/>
              <a:t>The oral form of iodized oil has several advantages over the intramuscular form:</a:t>
            </a:r>
          </a:p>
          <a:p>
            <a:pPr>
              <a:buFont typeface="Wingdings" pitchFamily="2" charset="2"/>
              <a:buChar char="ü"/>
            </a:pPr>
            <a:r>
              <a:rPr lang="en-IN" dirty="0" smtClean="0"/>
              <a:t> it does not require special storage conditions or trained health personnel for the injection </a:t>
            </a:r>
          </a:p>
          <a:p>
            <a:pPr>
              <a:buFont typeface="Wingdings" pitchFamily="2" charset="2"/>
              <a:buChar char="ü"/>
            </a:pPr>
            <a:r>
              <a:rPr lang="en-IN" dirty="0" smtClean="0"/>
              <a:t> it can be given once a year. </a:t>
            </a:r>
          </a:p>
          <a:p>
            <a:r>
              <a:rPr lang="en-IN" dirty="0" smtClean="0"/>
              <a:t>Compared to iodized salt, however, it is more expensive and coverage can be limited since it requires direct contact with each person.</a:t>
            </a:r>
          </a:p>
          <a:p>
            <a:r>
              <a:rPr lang="en-IN" dirty="0" smtClean="0"/>
              <a:t> With the introduction of iodized salt on a large scale, iodized oil is now only recommended for populations living in severely endemic areas with no access to iodized salt.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76672"/>
          </a:xfrm>
        </p:spPr>
        <p:txBody>
          <a:bodyPr>
            <a:normAutofit fontScale="90000"/>
          </a:bodyPr>
          <a:lstStyle/>
          <a:p>
            <a:r>
              <a:rPr lang="en-US" sz="3200" dirty="0" smtClean="0"/>
              <a:t>Food fortification with iodine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404664"/>
            <a:ext cx="8568952" cy="6048672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en-IN" dirty="0" smtClean="0"/>
          </a:p>
          <a:p>
            <a:r>
              <a:rPr lang="en-IN" dirty="0"/>
              <a:t>T</a:t>
            </a:r>
            <a:r>
              <a:rPr lang="en-IN" dirty="0" smtClean="0"/>
              <a:t>he World Health Assembly adopted universal salt iodization (USI) as the method of choice to eliminate IDD. </a:t>
            </a:r>
          </a:p>
          <a:p>
            <a:r>
              <a:rPr lang="en-IN" dirty="0" smtClean="0"/>
              <a:t>In 2002, at the Special Session on Children of the United Nations (UN) General Assembly, the goal to eliminate IDD by the year 2005 was set.</a:t>
            </a:r>
          </a:p>
          <a:p>
            <a:r>
              <a:rPr lang="en-IN" dirty="0" smtClean="0"/>
              <a:t>USI was chosen as the best strategy based on the following facts: 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Salt is one of the few commodities consumed by everyone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Salt consumption is fairly stable throughout the year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Salt production is usually in the hands of few producers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 USI is easy to implement &amp; available at a reasonable cost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The addition of iodine to salt does not affect its colour, taste or odour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The quality of iodized salt can be monitored at the production, retail and household levels</a:t>
            </a:r>
          </a:p>
          <a:p>
            <a:pPr>
              <a:buFont typeface="Wingdings" pitchFamily="2" charset="2"/>
              <a:buChar char="Ø"/>
            </a:pPr>
            <a:r>
              <a:rPr lang="en-IN" dirty="0" smtClean="0"/>
              <a:t>  Salt iodization programmes are easy to implement.</a:t>
            </a:r>
            <a:r>
              <a:rPr lang="en-IN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tata-Salt-Pluc-294x40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292080" y="260648"/>
            <a:ext cx="3456384" cy="2376264"/>
          </a:xfrm>
        </p:spPr>
      </p:pic>
      <p:pic>
        <p:nvPicPr>
          <p:cNvPr id="89090" name="Picture 2" descr="C:\Users\Sony\Desktop\iodine\New folder\20050630003415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88640"/>
            <a:ext cx="4680520" cy="2520280"/>
          </a:xfrm>
          <a:prstGeom prst="rect">
            <a:avLst/>
          </a:prstGeom>
          <a:noFill/>
        </p:spPr>
      </p:pic>
      <p:pic>
        <p:nvPicPr>
          <p:cNvPr id="89091" name="Picture 3" descr="C:\Users\Sony\Desktop\iodine\New folder\4575078917_576da749d1_z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2852936"/>
            <a:ext cx="8272016" cy="36477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48680"/>
            <a:ext cx="8229600" cy="5577483"/>
          </a:xfrm>
        </p:spPr>
        <p:txBody>
          <a:bodyPr>
            <a:normAutofit fontScale="85000" lnSpcReduction="10000"/>
          </a:bodyPr>
          <a:lstStyle/>
          <a:p>
            <a:r>
              <a:rPr lang="en-IN" dirty="0" smtClean="0"/>
              <a:t> In order to meet the iodine requirements of a population it is recommended to add 20 to 40 parts per million (</a:t>
            </a:r>
            <a:r>
              <a:rPr lang="en-IN" dirty="0" err="1" smtClean="0"/>
              <a:t>ppm</a:t>
            </a:r>
            <a:r>
              <a:rPr lang="en-IN" dirty="0" smtClean="0"/>
              <a:t>) of iodine to salt (assuming an average salt intake of 10 g per capita/day) .</a:t>
            </a:r>
          </a:p>
          <a:p>
            <a:r>
              <a:rPr lang="en-IN" dirty="0" smtClean="0"/>
              <a:t> There are two forms of iodine </a:t>
            </a:r>
            <a:r>
              <a:rPr lang="en-IN" dirty="0" err="1" smtClean="0"/>
              <a:t>fortificants</a:t>
            </a:r>
            <a:r>
              <a:rPr lang="en-IN" dirty="0" smtClean="0"/>
              <a:t>,    </a:t>
            </a:r>
            <a:r>
              <a:rPr lang="en-IN" dirty="0" smtClean="0"/>
              <a:t>              </a:t>
            </a:r>
          </a:p>
          <a:p>
            <a:pPr>
              <a:buNone/>
            </a:pPr>
            <a:r>
              <a:rPr lang="en-IN" dirty="0"/>
              <a:t> </a:t>
            </a:r>
            <a:r>
              <a:rPr lang="en-IN" dirty="0" smtClean="0"/>
              <a:t>              P</a:t>
            </a:r>
            <a:r>
              <a:rPr lang="en-IN" dirty="0" smtClean="0"/>
              <a:t>otassium </a:t>
            </a:r>
            <a:r>
              <a:rPr lang="en-IN" dirty="0" err="1" smtClean="0"/>
              <a:t>iodate</a:t>
            </a:r>
            <a:r>
              <a:rPr lang="en-IN" dirty="0" smtClean="0"/>
              <a:t> </a:t>
            </a:r>
          </a:p>
          <a:p>
            <a:pPr>
              <a:buNone/>
            </a:pPr>
            <a:r>
              <a:rPr lang="en-IN" dirty="0" smtClean="0"/>
              <a:t>               Potassium iodide.</a:t>
            </a:r>
          </a:p>
          <a:p>
            <a:r>
              <a:rPr lang="en-IN" dirty="0" smtClean="0"/>
              <a:t> </a:t>
            </a:r>
            <a:r>
              <a:rPr lang="en-IN" dirty="0" err="1"/>
              <a:t>P</a:t>
            </a:r>
            <a:r>
              <a:rPr lang="en-IN" dirty="0" err="1" smtClean="0"/>
              <a:t>ottasium</a:t>
            </a:r>
            <a:r>
              <a:rPr lang="en-IN" dirty="0" smtClean="0"/>
              <a:t> </a:t>
            </a:r>
            <a:r>
              <a:rPr lang="en-IN" dirty="0" err="1" smtClean="0"/>
              <a:t>iodate</a:t>
            </a:r>
            <a:r>
              <a:rPr lang="en-IN" dirty="0" smtClean="0"/>
              <a:t> is more stable under extreme climatic conditions it is preferred to iodide, especially in hot and humid climates .</a:t>
            </a:r>
          </a:p>
          <a:p>
            <a:r>
              <a:rPr lang="en-IN" dirty="0" smtClean="0"/>
              <a:t>North America and some European countries use potassium iodide while most tropical countries use potassium </a:t>
            </a:r>
            <a:r>
              <a:rPr lang="en-IN" dirty="0" err="1" smtClean="0"/>
              <a:t>iodate</a:t>
            </a:r>
            <a:r>
              <a:rPr lang="en-IN" dirty="0" smtClean="0"/>
              <a:t>. </a:t>
            </a:r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36004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Criteria for monitoring process towards sustainable IDD elimination</a:t>
            </a:r>
            <a:endParaRPr lang="en-IN" sz="2400" b="1" dirty="0"/>
          </a:p>
        </p:txBody>
      </p:sp>
      <p:pic>
        <p:nvPicPr>
          <p:cNvPr id="88066" name="Picture 2"/>
          <p:cNvPicPr>
            <a:picLocks noGrp="1" noChangeAspect="1" noChangeArrowheads="1"/>
          </p:cNvPicPr>
          <p:nvPr>
            <p:ph type="tbl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692696"/>
            <a:ext cx="8784976" cy="5832648"/>
          </a:xfrm>
          <a:prstGeom prst="rect">
            <a:avLst/>
          </a:prstGeom>
          <a:noFill/>
          <a:ln w="9525">
            <a:solidFill>
              <a:srgbClr val="7030A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82154"/>
          </a:xfrm>
        </p:spPr>
        <p:txBody>
          <a:bodyPr>
            <a:normAutofit/>
          </a:bodyPr>
          <a:lstStyle/>
          <a:p>
            <a:r>
              <a:rPr lang="en-US" dirty="0" smtClean="0"/>
              <a:t>References </a:t>
            </a:r>
            <a:endParaRPr lang="en-IN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251520" y="1484784"/>
            <a:ext cx="8712968" cy="4641379"/>
          </a:xfrm>
        </p:spPr>
        <p:txBody>
          <a:bodyPr>
            <a:normAutofit/>
          </a:bodyPr>
          <a:lstStyle/>
          <a:p>
            <a:r>
              <a:rPr lang="en-IN" sz="1800" dirty="0" smtClean="0"/>
              <a:t>WHO, UNICEF, ICCIDD. Assessment of iodine deficiency disorders and monitoring their elimination. Geneva, World Health Organization, 2001 (WHO/NHD/01.1).</a:t>
            </a:r>
          </a:p>
          <a:p>
            <a:r>
              <a:rPr lang="en-IN" sz="1800" dirty="0" smtClean="0"/>
              <a:t>Walter F,  Boron . </a:t>
            </a:r>
            <a:r>
              <a:rPr lang="en-IN" sz="1800" dirty="0" smtClean="0"/>
              <a:t> </a:t>
            </a:r>
            <a:r>
              <a:rPr lang="en-IN" sz="1800" dirty="0"/>
              <a:t>"SYNTHESIS OF THYROID HORMONES" in: </a:t>
            </a:r>
            <a:r>
              <a:rPr lang="en-IN" sz="1800" dirty="0" smtClean="0"/>
              <a:t> </a:t>
            </a:r>
            <a:r>
              <a:rPr lang="en-IN" sz="1800" dirty="0"/>
              <a:t> </a:t>
            </a:r>
            <a:r>
              <a:rPr lang="en-IN" sz="1800" i="1" dirty="0"/>
              <a:t>Medical Physiology: A Cellular And Molecular Approach</a:t>
            </a:r>
            <a:r>
              <a:rPr lang="en-IN" sz="1800" dirty="0"/>
              <a:t>. </a:t>
            </a:r>
            <a:r>
              <a:rPr lang="en-IN" sz="1800" dirty="0" smtClean="0"/>
              <a:t>Elsevier/Saunders.</a:t>
            </a:r>
            <a:r>
              <a:rPr lang="en-IN" sz="1800" dirty="0" smtClean="0"/>
              <a:t>2003.48 :1300. Available  from</a:t>
            </a:r>
            <a:r>
              <a:rPr lang="en-IN" sz="1800" dirty="0"/>
              <a:t> </a:t>
            </a:r>
            <a:r>
              <a:rPr lang="en-IN" sz="1800" dirty="0">
                <a:hlinkClick r:id="rId2" tooltip="International Standard Book Number"/>
              </a:rPr>
              <a:t>ISBN</a:t>
            </a:r>
            <a:r>
              <a:rPr lang="en-IN" sz="1800" dirty="0"/>
              <a:t> </a:t>
            </a:r>
            <a:r>
              <a:rPr lang="en-IN" sz="1800" dirty="0" smtClean="0">
                <a:hlinkClick r:id="rId3" tooltip="Special:BookSources/1-4160-2328-3"/>
              </a:rPr>
              <a:t>1-4160-2328-3</a:t>
            </a:r>
            <a:endParaRPr lang="en-IN" sz="1800" dirty="0" smtClean="0"/>
          </a:p>
          <a:p>
            <a:r>
              <a:rPr lang="en-IN" sz="1800" dirty="0" smtClean="0">
                <a:hlinkClick r:id="rId4"/>
              </a:rPr>
              <a:t>http://www.nihfw.org/NDC/DocumentationServices/NationalHealthProgramme/NATIONALIODINEDEFICIENCYDISORDERS.html</a:t>
            </a:r>
            <a:endParaRPr lang="en-IN" sz="1800" dirty="0" smtClean="0"/>
          </a:p>
          <a:p>
            <a:r>
              <a:rPr lang="en-US" sz="1800" dirty="0" smtClean="0"/>
              <a:t>Government of Maharashtra, public health department. Directorate of health services</a:t>
            </a:r>
            <a:endParaRPr lang="en-IN" sz="1800" dirty="0" smtClean="0"/>
          </a:p>
          <a:p>
            <a:pPr>
              <a:buNone/>
            </a:pPr>
            <a:r>
              <a:rPr lang="en-IN" sz="1800" dirty="0" smtClean="0">
                <a:hlinkClick r:id="rId5"/>
              </a:rPr>
              <a:t>http://www.mahaarogya.gov.in/projectandschemes/default.htm</a:t>
            </a:r>
            <a:endParaRPr lang="en-IN" sz="1800" dirty="0" smtClean="0"/>
          </a:p>
          <a:p>
            <a:r>
              <a:rPr lang="en-IN" sz="1800" dirty="0" smtClean="0"/>
              <a:t>Iodine status worldwide .WHO Global </a:t>
            </a:r>
            <a:r>
              <a:rPr lang="en-IN" sz="1800" dirty="0" err="1" smtClean="0"/>
              <a:t>Databaseon</a:t>
            </a:r>
            <a:r>
              <a:rPr lang="en-IN" sz="1800" dirty="0" smtClean="0"/>
              <a:t> Iodine Deficiency.2004</a:t>
            </a:r>
          </a:p>
          <a:p>
            <a:r>
              <a:rPr lang="en-IN" sz="1800" dirty="0" err="1" smtClean="0"/>
              <a:t>Andersson</a:t>
            </a:r>
            <a:r>
              <a:rPr lang="en-IN" sz="1800" dirty="0" smtClean="0"/>
              <a:t> M et al .</a:t>
            </a:r>
            <a:r>
              <a:rPr lang="en-IN" sz="1800" dirty="0" smtClean="0"/>
              <a:t>Global </a:t>
            </a:r>
            <a:r>
              <a:rPr lang="en-IN" sz="1800" dirty="0"/>
              <a:t>Iodine Status </a:t>
            </a:r>
            <a:r>
              <a:rPr lang="en-IN" sz="1800" dirty="0" smtClean="0"/>
              <a:t> </a:t>
            </a:r>
            <a:r>
              <a:rPr lang="en-IN" sz="1800" dirty="0"/>
              <a:t>and Trends over </a:t>
            </a:r>
            <a:r>
              <a:rPr lang="en-IN" sz="1800" dirty="0" smtClean="0"/>
              <a:t>the Past Decade .2011.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9600" dirty="0" smtClean="0">
                <a:latin typeface="Brush Script MT" pitchFamily="66" charset="0"/>
              </a:rPr>
              <a:t>Thank you</a:t>
            </a:r>
            <a:endParaRPr lang="en-IN" sz="9600" dirty="0">
              <a:latin typeface="Brush Script MT" pitchFamily="66" charset="0"/>
            </a:endParaRPr>
          </a:p>
        </p:txBody>
      </p:sp>
      <p:pic>
        <p:nvPicPr>
          <p:cNvPr id="21506" name="Picture 2" descr="C:\Users\Sony\Desktop\iodine\New folder\Seaweed-by-Paul-Jimerson-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0295"/>
          <a:stretch>
            <a:fillRect/>
          </a:stretch>
        </p:blipFill>
        <p:spPr bwMode="auto">
          <a:xfrm>
            <a:off x="611560" y="1556792"/>
            <a:ext cx="7848872" cy="4752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460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Framework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History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Sources </a:t>
            </a:r>
            <a:r>
              <a:rPr lang="en-US" dirty="0" smtClean="0">
                <a:cs typeface="Times New Roman" pitchFamily="18" charset="0"/>
              </a:rPr>
              <a:t>of iodine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Mechanism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Daily </a:t>
            </a:r>
            <a:r>
              <a:rPr lang="en-US" dirty="0" smtClean="0">
                <a:cs typeface="Times New Roman" pitchFamily="18" charset="0"/>
              </a:rPr>
              <a:t>requirements</a:t>
            </a:r>
          </a:p>
          <a:p>
            <a:r>
              <a:rPr lang="en-US" dirty="0" smtClean="0">
                <a:cs typeface="Times New Roman" pitchFamily="18" charset="0"/>
              </a:rPr>
              <a:t>Spectrum of </a:t>
            </a:r>
            <a:r>
              <a:rPr lang="en-US" dirty="0" smtClean="0">
                <a:cs typeface="Times New Roman" pitchFamily="18" charset="0"/>
              </a:rPr>
              <a:t>IDD</a:t>
            </a:r>
          </a:p>
          <a:p>
            <a:r>
              <a:rPr lang="en-US" dirty="0" smtClean="0">
                <a:cs typeface="Times New Roman" pitchFamily="18" charset="0"/>
              </a:rPr>
              <a:t>Assessment of iodine</a:t>
            </a:r>
            <a:endParaRPr lang="en-US" dirty="0" smtClean="0">
              <a:cs typeface="Times New Roman" pitchFamily="18" charset="0"/>
            </a:endParaRPr>
          </a:p>
          <a:p>
            <a:r>
              <a:rPr lang="en-US" dirty="0" smtClean="0">
                <a:cs typeface="Times New Roman" pitchFamily="18" charset="0"/>
              </a:rPr>
              <a:t>National Iodine </a:t>
            </a:r>
            <a:r>
              <a:rPr lang="en-US" dirty="0" smtClean="0">
                <a:cs typeface="Times New Roman" pitchFamily="18" charset="0"/>
              </a:rPr>
              <a:t>deficiency disorders control </a:t>
            </a:r>
            <a:r>
              <a:rPr lang="en-US" dirty="0" smtClean="0">
                <a:cs typeface="Times New Roman" pitchFamily="18" charset="0"/>
              </a:rPr>
              <a:t>program</a:t>
            </a:r>
          </a:p>
          <a:p>
            <a:endParaRPr lang="en-US" dirty="0" smtClean="0">
              <a:solidFill>
                <a:schemeClr val="bg1"/>
              </a:solidFill>
            </a:endParaRPr>
          </a:p>
          <a:p>
            <a:endParaRPr lang="en-US" dirty="0" smtClean="0"/>
          </a:p>
          <a:p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4868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HISTORY</a:t>
            </a:r>
            <a:endParaRPr lang="en-IN" sz="3200" b="1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79512" y="548680"/>
            <a:ext cx="5616624" cy="6309320"/>
          </a:xfrm>
        </p:spPr>
        <p:txBody>
          <a:bodyPr>
            <a:normAutofit fontScale="70000" lnSpcReduction="20000"/>
          </a:bodyPr>
          <a:lstStyle/>
          <a:p>
            <a:r>
              <a:rPr lang="en-IN" sz="3400" dirty="0" smtClean="0"/>
              <a:t>In 1811  Bernard </a:t>
            </a:r>
            <a:r>
              <a:rPr lang="en-IN" sz="3400" dirty="0" err="1" smtClean="0"/>
              <a:t>Curtois</a:t>
            </a:r>
            <a:r>
              <a:rPr lang="en-IN" sz="3400" dirty="0" smtClean="0"/>
              <a:t> discovered iodine. </a:t>
            </a:r>
          </a:p>
          <a:p>
            <a:r>
              <a:rPr lang="en-IN" sz="3400" dirty="0" smtClean="0"/>
              <a:t>During  that time Napoleon’s army needed larger quantity of the gunpowder.</a:t>
            </a:r>
          </a:p>
          <a:p>
            <a:r>
              <a:rPr lang="en-IN" sz="3400" dirty="0" smtClean="0"/>
              <a:t>The basic component of the gunpowder was </a:t>
            </a:r>
            <a:r>
              <a:rPr lang="en-IN" sz="3400" dirty="0" err="1" smtClean="0"/>
              <a:t>niter</a:t>
            </a:r>
            <a:r>
              <a:rPr lang="en-IN" sz="3400" dirty="0" smtClean="0"/>
              <a:t>, which production requires bigger amount of wooden ashes. </a:t>
            </a:r>
          </a:p>
          <a:p>
            <a:r>
              <a:rPr lang="en-IN" sz="3400" dirty="0" smtClean="0"/>
              <a:t>Since the war lasted for a long time, and woods eligible for logging, burning and making gunpowder were disappearing fast,  so seaweeds were burned.</a:t>
            </a:r>
          </a:p>
          <a:p>
            <a:r>
              <a:rPr lang="en-IN" sz="3400" dirty="0" smtClean="0"/>
              <a:t>Making </a:t>
            </a:r>
            <a:r>
              <a:rPr lang="en-IN" sz="3400" dirty="0" err="1" smtClean="0"/>
              <a:t>niter</a:t>
            </a:r>
            <a:r>
              <a:rPr lang="en-IN" sz="3400" dirty="0" smtClean="0"/>
              <a:t>, </a:t>
            </a:r>
            <a:r>
              <a:rPr lang="en-IN" sz="3400" dirty="0" err="1" smtClean="0"/>
              <a:t>Curtois</a:t>
            </a:r>
            <a:r>
              <a:rPr lang="en-IN" sz="3400" dirty="0" smtClean="0"/>
              <a:t> accidentally added too much of </a:t>
            </a:r>
            <a:r>
              <a:rPr lang="en-IN" sz="3400" dirty="0" err="1" smtClean="0"/>
              <a:t>sulfuric</a:t>
            </a:r>
            <a:r>
              <a:rPr lang="en-IN" sz="3400" dirty="0" smtClean="0"/>
              <a:t> acid, and purple cloud of </a:t>
            </a:r>
            <a:r>
              <a:rPr lang="en-IN" sz="3400" dirty="0" err="1" smtClean="0"/>
              <a:t>condensated</a:t>
            </a:r>
            <a:r>
              <a:rPr lang="en-IN" sz="3400" dirty="0" smtClean="0"/>
              <a:t> gas has shown on the radiator, forming glistening crystals.</a:t>
            </a:r>
          </a:p>
          <a:p>
            <a:endParaRPr lang="en-IN" dirty="0"/>
          </a:p>
        </p:txBody>
      </p:sp>
      <p:pic>
        <p:nvPicPr>
          <p:cNvPr id="9" name="Content Placeholder 8" descr="1944952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6228184" y="692696"/>
            <a:ext cx="2571700" cy="2304256"/>
          </a:xfrm>
        </p:spPr>
      </p:pic>
      <p:pic>
        <p:nvPicPr>
          <p:cNvPr id="92162" name="Picture 2" descr="C:\Users\Sony\Desktop\iodine\New folder\iodine-element-only-pic-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3933056"/>
            <a:ext cx="2623840" cy="1800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6300192" y="3212976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BERNARD CURTOIS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764704"/>
            <a:ext cx="4038600" cy="5361459"/>
          </a:xfrm>
        </p:spPr>
        <p:txBody>
          <a:bodyPr>
            <a:normAutofit fontScale="92500" lnSpcReduction="10000"/>
          </a:bodyPr>
          <a:lstStyle/>
          <a:p>
            <a:r>
              <a:rPr lang="en-IN" dirty="0" err="1" smtClean="0"/>
              <a:t>Curtois</a:t>
            </a:r>
            <a:r>
              <a:rPr lang="en-IN" dirty="0" smtClean="0"/>
              <a:t> </a:t>
            </a:r>
            <a:r>
              <a:rPr lang="en-IN" dirty="0"/>
              <a:t>realized that he has created something new and started to examine </a:t>
            </a:r>
            <a:r>
              <a:rPr lang="en-IN" dirty="0" smtClean="0"/>
              <a:t>that.</a:t>
            </a:r>
          </a:p>
          <a:p>
            <a:r>
              <a:rPr lang="en-IN" dirty="0" smtClean="0"/>
              <a:t>Governmental </a:t>
            </a:r>
            <a:r>
              <a:rPr lang="en-IN" dirty="0"/>
              <a:t>resources were overloaded by Napoleon’s wars, so there was no money for further experiments. </a:t>
            </a:r>
            <a:endParaRPr lang="en-IN" dirty="0" smtClean="0"/>
          </a:p>
          <a:p>
            <a:r>
              <a:rPr lang="en-IN" dirty="0" smtClean="0"/>
              <a:t>Finally </a:t>
            </a:r>
            <a:r>
              <a:rPr lang="en-IN" dirty="0" err="1" smtClean="0"/>
              <a:t>Humphry</a:t>
            </a:r>
            <a:r>
              <a:rPr lang="en-IN" dirty="0" smtClean="0"/>
              <a:t> Davy </a:t>
            </a:r>
            <a:r>
              <a:rPr lang="en-IN" dirty="0"/>
              <a:t>on December 10th in 1813 named this element IODINE after Greek word </a:t>
            </a:r>
            <a:r>
              <a:rPr lang="en-IN" dirty="0" smtClean="0"/>
              <a:t>“purple </a:t>
            </a:r>
            <a:r>
              <a:rPr lang="en-IN" dirty="0" err="1"/>
              <a:t>color</a:t>
            </a:r>
            <a:r>
              <a:rPr lang="en-IN" dirty="0"/>
              <a:t> ”. </a:t>
            </a:r>
          </a:p>
          <a:p>
            <a:endParaRPr lang="en-IN" dirty="0"/>
          </a:p>
        </p:txBody>
      </p:sp>
      <p:pic>
        <p:nvPicPr>
          <p:cNvPr id="7" name="Content Placeholder 6" descr="12396-004-23FF427B.jpg"/>
          <p:cNvPicPr>
            <a:picLocks noGrp="1" noChangeAspect="1"/>
          </p:cNvPicPr>
          <p:nvPr>
            <p:ph sz="half" idx="2"/>
          </p:nvPr>
        </p:nvPicPr>
        <p:blipFill>
          <a:blip r:embed="rId2" cstate="print"/>
          <a:stretch>
            <a:fillRect/>
          </a:stretch>
        </p:blipFill>
        <p:spPr>
          <a:xfrm>
            <a:off x="5508104" y="908720"/>
            <a:ext cx="3276033" cy="4680520"/>
          </a:xfrm>
        </p:spPr>
      </p:pic>
      <p:sp>
        <p:nvSpPr>
          <p:cNvPr id="8" name="TextBox 7"/>
          <p:cNvSpPr txBox="1"/>
          <p:nvPr/>
        </p:nvSpPr>
        <p:spPr>
          <a:xfrm>
            <a:off x="5580112" y="5661248"/>
            <a:ext cx="3168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HUMPHRY DAVY</a:t>
            </a: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04800"/>
            <a:ext cx="8229600" cy="60392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b="1" dirty="0" smtClean="0"/>
              <a:t>What is iodine? 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908720"/>
            <a:ext cx="8515672" cy="5544616"/>
          </a:xfrm>
        </p:spPr>
        <p:txBody>
          <a:bodyPr/>
          <a:lstStyle/>
          <a:p>
            <a:pPr>
              <a:lnSpc>
                <a:spcPct val="140000"/>
              </a:lnSpc>
            </a:pPr>
            <a:r>
              <a:rPr lang="en-US" sz="2400" dirty="0" smtClean="0"/>
              <a:t>Iodine is an essential micronutrient supporting some of the most vital functions of the human body. </a:t>
            </a:r>
            <a:endParaRPr lang="en-US" sz="2400" dirty="0" smtClean="0"/>
          </a:p>
          <a:p>
            <a:pPr>
              <a:lnSpc>
                <a:spcPct val="140000"/>
              </a:lnSpc>
            </a:pPr>
            <a:r>
              <a:rPr lang="en-US" sz="2400" dirty="0" smtClean="0"/>
              <a:t>Iodine is a nutrient </a:t>
            </a:r>
            <a:r>
              <a:rPr lang="en-US" sz="2400" dirty="0" smtClean="0"/>
              <a:t>needed in </a:t>
            </a:r>
            <a:r>
              <a:rPr lang="en-US" sz="2400" dirty="0" smtClean="0"/>
              <a:t>a minute </a:t>
            </a:r>
            <a:r>
              <a:rPr lang="en-US" sz="2400" dirty="0" smtClean="0"/>
              <a:t>quantity daily.</a:t>
            </a:r>
            <a:br>
              <a:rPr lang="en-US" sz="2400" dirty="0" smtClean="0"/>
            </a:br>
            <a:r>
              <a:rPr lang="en-US" sz="2400" dirty="0" smtClean="0"/>
              <a:t>Recommended daily </a:t>
            </a:r>
            <a:r>
              <a:rPr lang="en-US" sz="2400" dirty="0" smtClean="0"/>
              <a:t>intake: 150 </a:t>
            </a:r>
            <a:r>
              <a:rPr lang="el-GR" sz="2400" dirty="0" smtClean="0"/>
              <a:t>μ</a:t>
            </a:r>
            <a:r>
              <a:rPr lang="en-US" sz="2400" dirty="0" smtClean="0"/>
              <a:t>g </a:t>
            </a:r>
            <a:endParaRPr lang="en-US" sz="2400" i="1" dirty="0" smtClean="0"/>
          </a:p>
          <a:p>
            <a:pPr eaLnBrk="1" hangingPunct="1">
              <a:lnSpc>
                <a:spcPct val="140000"/>
              </a:lnSpc>
            </a:pPr>
            <a:r>
              <a:rPr lang="en-US" sz="2400" dirty="0" smtClean="0"/>
              <a:t>Total quantity present in body is (15-20 mg)</a:t>
            </a:r>
            <a:br>
              <a:rPr lang="en-US" sz="2400" dirty="0" smtClean="0"/>
            </a:br>
            <a:r>
              <a:rPr lang="en-US" sz="2400" dirty="0" smtClean="0"/>
              <a:t>mostly in thyroid gland</a:t>
            </a:r>
          </a:p>
          <a:p>
            <a:pPr eaLnBrk="1" hangingPunct="1">
              <a:lnSpc>
                <a:spcPct val="140000"/>
              </a:lnSpc>
            </a:pPr>
            <a:endParaRPr lang="en-US" sz="2400" b="1" dirty="0" smtClean="0">
              <a:sym typeface="Wingdings" pitchFamily="2" charset="2"/>
            </a:endParaRPr>
          </a:p>
        </p:txBody>
      </p:sp>
      <p:pic>
        <p:nvPicPr>
          <p:cNvPr id="8196" name="Picture 4" descr="http://t2.gstatic.com/images?q=tbn:ANd9GcT639ih7_4NRdnv1sIE2bf-FRRxFbiyI4rG2DUuiE5TNpuKmRwFuQ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365104"/>
            <a:ext cx="6192688" cy="17167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517px-Thyroid_system.svg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404664"/>
            <a:ext cx="7272808" cy="590406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36104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+mn-lt"/>
              </a:rPr>
              <a:t>Mechanism of formation of thyroid </a:t>
            </a:r>
            <a:r>
              <a:rPr lang="en-US" sz="3200" b="1" dirty="0" err="1" smtClean="0">
                <a:latin typeface="+mn-lt"/>
              </a:rPr>
              <a:t>harmones</a:t>
            </a:r>
            <a:endParaRPr lang="en-IN" sz="3200" b="1" dirty="0">
              <a:latin typeface="+mn-lt"/>
            </a:endParaRPr>
          </a:p>
        </p:txBody>
      </p:sp>
      <p:pic>
        <p:nvPicPr>
          <p:cNvPr id="4" name="Content Placeholder 3" descr="400px-Thyroid_hormone_synthesis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340768"/>
            <a:ext cx="7056784" cy="504056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Iodine : Daily requirements</a:t>
            </a:r>
          </a:p>
        </p:txBody>
      </p:sp>
      <p:graphicFrame>
        <p:nvGraphicFramePr>
          <p:cNvPr id="38112" name="Group 224"/>
          <p:cNvGraphicFramePr>
            <a:graphicFrameLocks noGrp="1"/>
          </p:cNvGraphicFramePr>
          <p:nvPr>
            <p:ph type="tbl" idx="1"/>
          </p:nvPr>
        </p:nvGraphicFramePr>
        <p:xfrm>
          <a:off x="457200" y="1600200"/>
          <a:ext cx="8229600" cy="4139249"/>
        </p:xfrm>
        <a:graphic>
          <a:graphicData uri="http://schemas.openxmlformats.org/drawingml/2006/table">
            <a:tbl>
              <a:tblPr/>
              <a:tblGrid>
                <a:gridCol w="4572000"/>
                <a:gridCol w="3657600"/>
              </a:tblGrid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Age Group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Iodine Requirement</a:t>
                      </a:r>
                      <a:b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</a:b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(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  <a:cs typeface="Times New Roman" pitchFamily="18" charset="0"/>
                        </a:rPr>
                        <a:t>µg/day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0 – 11 months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50</a:t>
                      </a:r>
                      <a:endParaRPr kumimoji="0" lang="en-U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 – 59 months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90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9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6 – 12 years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120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68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sng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&gt;</a:t>
                      </a: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 12 years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150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0398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Pregnant &amp; Lactating Women</a:t>
                      </a:r>
                    </a:p>
                  </a:txBody>
                  <a:tcPr anchor="ctr" horzOverflow="overflow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ahoma" pitchFamily="34" charset="0"/>
                        </a:rPr>
                        <a:t>200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34" name="Text Box 26"/>
          <p:cNvSpPr txBox="1">
            <a:spLocks noChangeArrowheads="1"/>
          </p:cNvSpPr>
          <p:nvPr/>
        </p:nvSpPr>
        <p:spPr bwMode="auto">
          <a:xfrm>
            <a:off x="381000" y="5910263"/>
            <a:ext cx="8686800" cy="94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dirty="0">
                <a:solidFill>
                  <a:schemeClr val="tx1"/>
                </a:solidFill>
              </a:rPr>
              <a:t>[WHO, UNICEF, ICCIDD: Recommended iodine levels in salt and guidelines for monitoring their adequacy and effectiveness.  WHO/NUT/96.13. Geneva. 1996 ]</a:t>
            </a:r>
          </a:p>
          <a:p>
            <a:endParaRPr lang="en-US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1443</TotalTime>
  <Words>961</Words>
  <Application>Microsoft Office PowerPoint</Application>
  <PresentationFormat>On-screen Show (4:3)</PresentationFormat>
  <Paragraphs>113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Theme</vt:lpstr>
      <vt:lpstr>IODINE </vt:lpstr>
      <vt:lpstr>Goiter has been known since the days of Lord Buddha and before</vt:lpstr>
      <vt:lpstr>Framework </vt:lpstr>
      <vt:lpstr>HISTORY</vt:lpstr>
      <vt:lpstr>Slide 5</vt:lpstr>
      <vt:lpstr>What is iodine? </vt:lpstr>
      <vt:lpstr>Slide 7</vt:lpstr>
      <vt:lpstr>Mechanism of formation of thyroid harmones</vt:lpstr>
      <vt:lpstr>Iodine : Daily requirements</vt:lpstr>
      <vt:lpstr>Sources of iodine </vt:lpstr>
      <vt:lpstr>Loss of iodine </vt:lpstr>
      <vt:lpstr>GOITROGENS</vt:lpstr>
      <vt:lpstr>The spectrum of IDD </vt:lpstr>
      <vt:lpstr>Assessment of iodine nutrition</vt:lpstr>
      <vt:lpstr>Slide 15</vt:lpstr>
      <vt:lpstr>Slide 16</vt:lpstr>
      <vt:lpstr>National iodine deficiency disorders control program</vt:lpstr>
      <vt:lpstr>Objectives </vt:lpstr>
      <vt:lpstr>Iodine supplementation</vt:lpstr>
      <vt:lpstr>Slide 20</vt:lpstr>
      <vt:lpstr>Food fortification with iodine</vt:lpstr>
      <vt:lpstr>Slide 22</vt:lpstr>
      <vt:lpstr>Slide 23</vt:lpstr>
      <vt:lpstr>Criteria for monitoring process towards sustainable IDD elimination</vt:lpstr>
      <vt:lpstr>References </vt:lpstr>
      <vt:lpstr>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Sony</cp:lastModifiedBy>
  <cp:revision>61</cp:revision>
  <dcterms:created xsi:type="dcterms:W3CDTF">2013-07-26T09:21:14Z</dcterms:created>
  <dcterms:modified xsi:type="dcterms:W3CDTF">2013-07-30T06:20:34Z</dcterms:modified>
</cp:coreProperties>
</file>